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57" r:id="rId7"/>
    <p:sldId id="281" r:id="rId8"/>
    <p:sldId id="275" r:id="rId9"/>
    <p:sldId id="279" r:id="rId10"/>
    <p:sldId id="263" r:id="rId11"/>
    <p:sldId id="280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046CE0-85BD-4989-8C2A-63AA793399D1}">
          <p14:sldIdLst>
            <p14:sldId id="256"/>
            <p14:sldId id="258"/>
            <p14:sldId id="257"/>
            <p14:sldId id="281"/>
            <p14:sldId id="275"/>
            <p14:sldId id="279"/>
            <p14:sldId id="263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5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5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79204C-B898-296B-390A-022D473628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704" r="7704"/>
          <a:stretch>
            <a:fillRect/>
          </a:stretch>
        </p:blipFill>
        <p:spPr>
          <a:xfrm flipH="1">
            <a:off x="752100" y="739303"/>
            <a:ext cx="6437972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395662"/>
            <a:ext cx="5869021" cy="3313497"/>
          </a:xfrm>
        </p:spPr>
        <p:txBody>
          <a:bodyPr/>
          <a:lstStyle/>
          <a:p>
            <a:r>
              <a:rPr lang="en-US" sz="4000" dirty="0"/>
              <a:t>COSTMAP:</a:t>
            </a:r>
            <a:br>
              <a:rPr lang="en-US" sz="4000" dirty="0"/>
            </a:br>
            <a:r>
              <a:rPr lang="en-US" sz="4000" dirty="0"/>
              <a:t>OPTIMIZING FINANCIAL TRANSACTIONS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4042611"/>
            <a:ext cx="4925188" cy="356134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/>
              <a:t>Mapping the cost of mobile money in </a:t>
            </a:r>
            <a:r>
              <a:rPr lang="en-US" dirty="0"/>
              <a:t>SME</a:t>
            </a:r>
            <a:r>
              <a:rPr lang="en-US" sz="2400" dirty="0"/>
              <a:t>S in Kenya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53A03E-618B-5597-2429-8F7DF8BEC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8510441" y="4896853"/>
            <a:ext cx="4182072" cy="21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9"/>
    </mc:Choice>
    <mc:Fallback xmlns="">
      <p:transition spd="slow" advTm="3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79724" y="1522507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Sheilla achieng’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5649" y="1746987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Pearl rowe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477680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Favour mwangi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921002"/>
          </a:xfrm>
        </p:spPr>
        <p:txBody>
          <a:bodyPr>
            <a:normAutofit/>
          </a:bodyPr>
          <a:lstStyle/>
          <a:p>
            <a:r>
              <a:rPr lang="en-US" sz="1800" dirty="0"/>
              <a:t>Project Manager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sz="1800" dirty="0"/>
              <a:t>Front-end Developer</a:t>
            </a:r>
          </a:p>
          <a:p>
            <a:r>
              <a:rPr lang="en-US" sz="1800" dirty="0"/>
              <a:t>Market Researcher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Data Analyst</a:t>
            </a:r>
          </a:p>
          <a:p>
            <a:endParaRPr lang="en-US" sz="1600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538" y="3734158"/>
            <a:ext cx="2289972" cy="365125"/>
          </a:xfrm>
        </p:spPr>
        <p:txBody>
          <a:bodyPr>
            <a:noAutofit/>
          </a:bodyPr>
          <a:lstStyle/>
          <a:p>
            <a:r>
              <a:rPr lang="en-US" sz="2000" dirty="0"/>
              <a:t>Dennis mbuno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5649" y="3767643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ALLAN CHIKOMBE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>
            <a:normAutofit/>
          </a:bodyPr>
          <a:lstStyle/>
          <a:p>
            <a:r>
              <a:rPr lang="en-US" sz="1800" dirty="0"/>
              <a:t>Front-end Developer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>
            <a:normAutofit/>
          </a:bodyPr>
          <a:lstStyle/>
          <a:p>
            <a:r>
              <a:rPr lang="en-US" sz="1800" dirty="0"/>
              <a:t>Back-end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costmap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7F3AE3-30C5-49E7-FD67-9ABC21CB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5286"/>
            <a:ext cx="7288284" cy="469490"/>
          </a:xfrm>
        </p:spPr>
        <p:txBody>
          <a:bodyPr>
            <a:noAutofit/>
          </a:bodyPr>
          <a:lstStyle/>
          <a:p>
            <a:r>
              <a:rPr lang="en-US" sz="4000" dirty="0"/>
              <a:t>TEAM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052FB5-17AC-3DA6-ACAF-B4768D429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6"/>
    </mc:Choice>
    <mc:Fallback xmlns="">
      <p:transition spd="slow" advTm="1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C6EB63-B3EE-D532-5963-AB2C1DBEE7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4929" r="14929"/>
          <a:stretch>
            <a:fillRect/>
          </a:stretch>
        </p:blipFill>
        <p:spPr/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" y="1272371"/>
            <a:ext cx="6096002" cy="4581627"/>
          </a:xfrm>
        </p:spPr>
        <p:txBody>
          <a:bodyPr>
            <a:normAutofit/>
          </a:bodyPr>
          <a:lstStyle/>
          <a:p>
            <a:r>
              <a:rPr lang="en-US" sz="4000" dirty="0"/>
              <a:t>PROBLEM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724" y="2563427"/>
            <a:ext cx="4850550" cy="27112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 Transaction Fees.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Pain Point: SME Business Owners.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Significance of finding a solution</a:t>
            </a:r>
          </a:p>
          <a:p>
            <a:r>
              <a:rPr lang="en-US" sz="1800" dirty="0"/>
              <a:t>         A. Profitability Reduction in SMEs</a:t>
            </a:r>
          </a:p>
          <a:p>
            <a:r>
              <a:rPr lang="en-US" sz="1800" dirty="0"/>
              <a:t>       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costmap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B26006-71DB-A6C9-D24A-ECBD3FCE8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68"/>
    </mc:Choice>
    <mc:Fallback xmlns="">
      <p:transition spd="slow" advTm="8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95DF8-B920-0A6E-8404-415F5B3C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80B77-8ADB-CAC9-92B4-D73DBBDC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F28C9-B8C9-3158-06DB-CD899E3A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4B5B3-15E2-4BE5-686D-53E5B196B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7979" y="2253401"/>
            <a:ext cx="5392850" cy="3449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Lack of competition between mobile money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large portion of SMEs use mobile money services in their daily business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Preference of mobile money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Transaction Costs impact pricing of goods and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to be found on our website.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CADBCF-B538-436F-6158-8B1452DE1C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47414" y="1417198"/>
            <a:ext cx="2859091" cy="365125"/>
          </a:xfrm>
        </p:spPr>
        <p:txBody>
          <a:bodyPr>
            <a:noAutofit/>
          </a:bodyPr>
          <a:lstStyle/>
          <a:p>
            <a:r>
              <a:rPr lang="en-US" sz="3600" dirty="0"/>
              <a:t>FINDINGS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9167E36-175C-DA92-A96C-13D4EBE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414" y="553595"/>
            <a:ext cx="3726371" cy="915324"/>
          </a:xfrm>
        </p:spPr>
        <p:txBody>
          <a:bodyPr>
            <a:noAutofit/>
          </a:bodyPr>
          <a:lstStyle/>
          <a:p>
            <a:r>
              <a:rPr lang="en-US" sz="4000" dirty="0"/>
              <a:t>outcome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743365-9BA6-ACFE-A669-B9B6C2E3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1" y="2321338"/>
            <a:ext cx="6238760" cy="2918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FE0E46-06FF-DF2F-DB86-731A8E35DDAB}"/>
              </a:ext>
            </a:extLst>
          </p:cNvPr>
          <p:cNvSpPr txBox="1"/>
          <p:nvPr/>
        </p:nvSpPr>
        <p:spPr>
          <a:xfrm>
            <a:off x="141171" y="5240698"/>
            <a:ext cx="623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Responses to a survey question conducted :Which mobile money service(s) do you use?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025572-9FA9-7EA0-61F4-FA9885CF0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57"/>
    </mc:Choice>
    <mc:Fallback xmlns="">
      <p:transition spd="slow" advTm="9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04775"/>
            <a:ext cx="6208295" cy="4704347"/>
          </a:xfrm>
        </p:spPr>
        <p:txBody>
          <a:bodyPr/>
          <a:lstStyle/>
          <a:p>
            <a:r>
              <a:rPr lang="en-US" sz="4000" dirty="0"/>
              <a:t>COSTMAP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2" y="2246308"/>
            <a:ext cx="5322293" cy="3105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CostMap is a an advisory software tool  that will: track, analyze and mobilize money transactions for SMEs.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Features: Real Time Cost Tracking</a:t>
            </a:r>
          </a:p>
          <a:p>
            <a:r>
              <a:rPr lang="en-US" sz="1800" dirty="0"/>
              <a:t>                             Detailed Analysis</a:t>
            </a:r>
          </a:p>
          <a:p>
            <a:r>
              <a:rPr lang="en-US" sz="1800" dirty="0"/>
              <a:t>                             Regular reports</a:t>
            </a:r>
          </a:p>
          <a:p>
            <a:r>
              <a:rPr lang="en-US" sz="1800" dirty="0"/>
              <a:t>                             Financial literacy resources</a:t>
            </a:r>
          </a:p>
          <a:p>
            <a:endParaRPr lang="en-US" sz="1800" dirty="0"/>
          </a:p>
          <a:p>
            <a:r>
              <a:rPr lang="en-US" sz="1600" dirty="0"/>
              <a:t>                               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595FF8-5288-642D-66AF-1B6938DFB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87"/>
    </mc:Choice>
    <mc:Fallback xmlns="">
      <p:transition spd="slow" advTm="9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AED9B4-0740-D02A-EB12-3BDA8F2665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337" r="15337"/>
          <a:stretch>
            <a:fillRect/>
          </a:stretch>
        </p:blipFill>
        <p:spPr>
          <a:xfrm>
            <a:off x="553262" y="734614"/>
            <a:ext cx="6456836" cy="53887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F626BD-46B1-85B0-D576-A8563E6D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886685"/>
            <a:ext cx="5749200" cy="3084630"/>
          </a:xfrm>
        </p:spPr>
        <p:txBody>
          <a:bodyPr>
            <a:normAutofit/>
          </a:bodyPr>
          <a:lstStyle/>
          <a:p>
            <a:r>
              <a:rPr lang="en-US" sz="4000" dirty="0"/>
              <a:t>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8EE35-A647-9041-C298-09D4BC269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098" y="3255295"/>
            <a:ext cx="4614604" cy="1461084"/>
          </a:xfrm>
        </p:spPr>
        <p:txBody>
          <a:bodyPr/>
          <a:lstStyle/>
          <a:p>
            <a:r>
              <a:rPr lang="en-US" sz="2000" dirty="0"/>
              <a:t>Still in progress.</a:t>
            </a:r>
          </a:p>
          <a:p>
            <a:r>
              <a:rPr lang="en-US" sz="2000" dirty="0"/>
              <a:t>Entails more detail of our project.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554F8-5279-2CCC-6F20-E63ABEE4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A429E-8188-B3DA-3B5F-43E2383E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03E98-8C79-843B-44E5-88B58F29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D2847A-8C5F-A3D7-AB97-CCBBD1518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6"/>
    </mc:Choice>
    <mc:Fallback xmlns="">
      <p:transition spd="slow" advTm="1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6007099" cy="4784742"/>
          </a:xfrm>
        </p:spPr>
        <p:txBody>
          <a:bodyPr>
            <a:normAutofit/>
          </a:bodyPr>
          <a:lstStyle/>
          <a:p>
            <a:r>
              <a:rPr lang="en-US" sz="4000" dirty="0"/>
              <a:t>NEEDS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2522809"/>
            <a:ext cx="4771030" cy="36512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​</a:t>
            </a:r>
            <a:r>
              <a:rPr lang="en-ZA" sz="2000" dirty="0"/>
              <a:t>DATA ACQUISITION</a:t>
            </a:r>
            <a:endParaRPr lang="en-US" sz="2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6" y="2894246"/>
            <a:ext cx="4771030" cy="801073"/>
          </a:xfrm>
        </p:spPr>
        <p:txBody>
          <a:bodyPr>
            <a:noAutofit/>
          </a:bodyPr>
          <a:lstStyle/>
          <a:p>
            <a:r>
              <a:rPr lang="en-US" sz="1800" dirty="0"/>
              <a:t>Team needs to acquire data to analyze and implement to find a suitable solution.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092333"/>
            <a:ext cx="4771030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Software tools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6" y="4471841"/>
            <a:ext cx="4771030" cy="546815"/>
          </a:xfrm>
        </p:spPr>
        <p:txBody>
          <a:bodyPr>
            <a:noAutofit/>
          </a:bodyPr>
          <a:lstStyle/>
          <a:p>
            <a:r>
              <a:rPr lang="en-US" sz="1800" dirty="0"/>
              <a:t>We need subscription to some software tools in order to come up with a suitable solution.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18/5/2024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F87D15-C579-D489-AF96-00CC2D149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56"/>
    </mc:Choice>
    <mc:Fallback xmlns="">
      <p:transition spd="slow" advTm="4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CC0A2-A1D4-3A85-D7C3-68ABF594C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-729" b="14322"/>
          <a:stretch/>
        </p:blipFill>
        <p:spPr>
          <a:xfrm>
            <a:off x="-101600" y="0"/>
            <a:ext cx="12293600" cy="6880243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901" y="1152258"/>
            <a:ext cx="6007099" cy="4784742"/>
          </a:xfrm>
        </p:spPr>
        <p:txBody>
          <a:bodyPr>
            <a:normAutofit/>
          </a:bodyPr>
          <a:lstStyle/>
          <a:p>
            <a:r>
              <a:rPr lang="en-US" sz="4000" dirty="0"/>
              <a:t>Obstacles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53095" y="2648340"/>
            <a:ext cx="4771030" cy="365125"/>
          </a:xfrm>
        </p:spPr>
        <p:txBody>
          <a:bodyPr>
            <a:noAutofit/>
          </a:bodyPr>
          <a:lstStyle/>
          <a:p>
            <a:r>
              <a:rPr lang="en-US" sz="2000" dirty="0"/>
              <a:t>DATA ACCURACY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3095" y="3009449"/>
            <a:ext cx="4771030" cy="801073"/>
          </a:xfrm>
        </p:spPr>
        <p:txBody>
          <a:bodyPr>
            <a:normAutofit/>
          </a:bodyPr>
          <a:lstStyle/>
          <a:p>
            <a:r>
              <a:rPr lang="en-US" sz="1600" dirty="0"/>
              <a:t>The data collected might not be accurate.</a:t>
            </a:r>
          </a:p>
          <a:p>
            <a:r>
              <a:rPr lang="en-US" sz="1600" dirty="0"/>
              <a:t>It might also be outdated.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​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953095" y="3958043"/>
            <a:ext cx="4771030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SAMPLE SIZE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53095" y="4392694"/>
            <a:ext cx="4771030" cy="881950"/>
          </a:xfrm>
        </p:spPr>
        <p:txBody>
          <a:bodyPr>
            <a:noAutofit/>
          </a:bodyPr>
          <a:lstStyle/>
          <a:p>
            <a:r>
              <a:rPr lang="en-US" sz="1600" dirty="0"/>
              <a:t>Collecting data from too few businesses may lead to biased results while collecting from too many may be resource-intensive.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18/5/2024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AF3781-71FF-82E5-FC57-F80ABD83F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53"/>
    </mc:Choice>
    <mc:Fallback xmlns="">
      <p:transition spd="slow" advTm="4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0C0C3-AEA1-C43F-1E11-CC5CDBC3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18/5/2024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B11F0-34E7-42C0-0B55-ABF7D228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costmap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0255A-9CBD-E45C-E700-3D7FB379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DDCA73-A8EE-9BCF-B2EF-DC9964AE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7023"/>
            <a:ext cx="7969720" cy="43388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BBCF1-8614-5C7D-DDE5-816238A2D7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948" y="2150867"/>
            <a:ext cx="5007329" cy="2382632"/>
          </a:xfrm>
        </p:spPr>
        <p:txBody>
          <a:bodyPr/>
          <a:lstStyle/>
          <a:p>
            <a:r>
              <a:rPr lang="en-US" sz="1800" dirty="0"/>
              <a:t>RESOURCES</a:t>
            </a:r>
          </a:p>
          <a:p>
            <a:r>
              <a:rPr lang="en-US" sz="1800" dirty="0"/>
              <a:t>PPT TEMPLATE BY:MIRJAM NILLSON</a:t>
            </a:r>
          </a:p>
          <a:p>
            <a:r>
              <a:rPr lang="en-US" sz="1800" dirty="0"/>
              <a:t>PICTURES FROM:REDBULL</a:t>
            </a:r>
          </a:p>
          <a:p>
            <a:r>
              <a:rPr lang="en-US" sz="1800" dirty="0"/>
              <a:t>                             PINTEREST</a:t>
            </a:r>
          </a:p>
          <a:p>
            <a:r>
              <a:rPr lang="en-US" sz="1800" dirty="0"/>
              <a:t>                             GOOGLE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4C89D9-0089-3F4F-51D1-B6333FFC9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"/>
    </mc:Choice>
    <mc:Fallback xmlns="">
      <p:transition spd="slow" advTm="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211</TotalTime>
  <Words>301</Words>
  <Application>Microsoft Office PowerPoint</Application>
  <PresentationFormat>Widescreen</PresentationFormat>
  <Paragraphs>81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COSTMAP: OPTIMIZING FINANCIAL TRANSACTIONS  </vt:lpstr>
      <vt:lpstr>TEAM</vt:lpstr>
      <vt:lpstr>PROBLEM</vt:lpstr>
      <vt:lpstr>outcome</vt:lpstr>
      <vt:lpstr>COSTMAP</vt:lpstr>
      <vt:lpstr>website</vt:lpstr>
      <vt:lpstr>NEEDS</vt:lpstr>
      <vt:lpstr>Obstacles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cost of mobile money in smeS in kenya</dc:title>
  <dc:creator>Hp</dc:creator>
  <cp:lastModifiedBy>Hp</cp:lastModifiedBy>
  <cp:revision>6</cp:revision>
  <dcterms:created xsi:type="dcterms:W3CDTF">2024-05-17T05:44:46Z</dcterms:created>
  <dcterms:modified xsi:type="dcterms:W3CDTF">2024-05-18T14:54:09Z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